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49"/>
  </p:notesMasterIdLst>
  <p:sldIdLst>
    <p:sldId id="256" r:id="rId3"/>
    <p:sldId id="257" r:id="rId4"/>
    <p:sldId id="296" r:id="rId5"/>
    <p:sldId id="302" r:id="rId6"/>
    <p:sldId id="303" r:id="rId7"/>
    <p:sldId id="304" r:id="rId8"/>
    <p:sldId id="309" r:id="rId9"/>
    <p:sldId id="308" r:id="rId10"/>
    <p:sldId id="310" r:id="rId11"/>
    <p:sldId id="258" r:id="rId12"/>
    <p:sldId id="260" r:id="rId13"/>
    <p:sldId id="320" r:id="rId14"/>
    <p:sldId id="321" r:id="rId15"/>
    <p:sldId id="322" r:id="rId16"/>
    <p:sldId id="262" r:id="rId17"/>
    <p:sldId id="263" r:id="rId18"/>
    <p:sldId id="325" r:id="rId19"/>
    <p:sldId id="311" r:id="rId20"/>
    <p:sldId id="312" r:id="rId21"/>
    <p:sldId id="265" r:id="rId22"/>
    <p:sldId id="313" r:id="rId23"/>
    <p:sldId id="282" r:id="rId24"/>
    <p:sldId id="300" r:id="rId25"/>
    <p:sldId id="284" r:id="rId26"/>
    <p:sldId id="267" r:id="rId27"/>
    <p:sldId id="324" r:id="rId28"/>
    <p:sldId id="314" r:id="rId29"/>
    <p:sldId id="315" r:id="rId30"/>
    <p:sldId id="316" r:id="rId31"/>
    <p:sldId id="317" r:id="rId32"/>
    <p:sldId id="275" r:id="rId33"/>
    <p:sldId id="266" r:id="rId34"/>
    <p:sldId id="288" r:id="rId35"/>
    <p:sldId id="301" r:id="rId36"/>
    <p:sldId id="289" r:id="rId37"/>
    <p:sldId id="290" r:id="rId38"/>
    <p:sldId id="292" r:id="rId39"/>
    <p:sldId id="291" r:id="rId40"/>
    <p:sldId id="293" r:id="rId41"/>
    <p:sldId id="278" r:id="rId42"/>
    <p:sldId id="286" r:id="rId43"/>
    <p:sldId id="318" r:id="rId44"/>
    <p:sldId id="271" r:id="rId45"/>
    <p:sldId id="319" r:id="rId46"/>
    <p:sldId id="323" r:id="rId47"/>
    <p:sldId id="25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A5C"/>
    <a:srgbClr val="CFB87C"/>
    <a:srgbClr val="CF087C"/>
    <a:srgbClr val="F9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6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93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0D68D-B858-7940-8A64-3667B6133C45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0F51-CCF2-EB4B-BAA4-5ACF99FA2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1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ertrand.michel.perso.math.cnrs.fr/Enseignements/TDA/Tuto-Part4.html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Sadly, “level sets” is also used with time series, but in another context. Sigh.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09CDA-E138-F142-94DD-D306966F0D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6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09CDA-E138-F142-94DD-D306966F0D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moving one rubber band to the other without cutting either the rubber band or the donut/cup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09CDA-E138-F142-94DD-D306966F0D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moving one rubber band to the other without cutting either the rubber band or the donut/cup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09CDA-E138-F142-94DD-D306966F0D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02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confusion is (to a topologist) understandable.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09CDA-E138-F142-94DD-D306966F0D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9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features not near the diagonal line: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2 holes in the B, and 1 object.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of the holes are born and die because they are bounded by 3 circles temporarily</a:t>
            </a:r>
          </a:p>
          <a:p>
            <a:pPr marL="171450" indent="-171450">
              <a:buFontTx/>
              <a:buChar char="-"/>
            </a:pPr>
            <a:r>
              <a:rPr lang="en-US" dirty="0"/>
              <a:t>16 of the holes are born at 0 and die at about 3.5 (the original holes)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Several thousand objects are born at 0 and die immediately; each ”pixel” is its own object.</a:t>
            </a:r>
          </a:p>
          <a:p>
            <a:pPr marL="171450" indent="-171450">
              <a:buFontTx/>
              <a:buChar char="-"/>
            </a:pPr>
            <a:r>
              <a:rPr lang="en-US" dirty="0"/>
              <a:t>16 of the objects are born at 0, and die later; 15 die from 10-20 pixels later, and one continues forever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09CDA-E138-F142-94DD-D306966F0D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8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http://bertrand.michel.perso.math.cnrs.fr/Enseignements/TDA/Tuto-Part4.html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09CDA-E138-F142-94DD-D306966F0D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1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09CDA-E138-F142-94DD-D306966F0D9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0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5E4C7E-28EE-4383-B5F9-2F1FEAB4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63394-BB7E-4A09-B555-3C8DB4CA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64" y="2793076"/>
            <a:ext cx="7946967" cy="1639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CFB87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B44CE-FA18-4FB4-BDBA-7DB8A39CE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364" y="4689158"/>
            <a:ext cx="7946967" cy="637453"/>
          </a:xfrm>
        </p:spPr>
        <p:txBody>
          <a:bodyPr/>
          <a:lstStyle>
            <a:lvl1pPr marL="0" indent="0" algn="l">
              <a:buNone/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30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5E4C7E-28EE-4383-B5F9-2F1FEAB45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63394-BB7E-4A09-B555-3C8DB4CA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64" y="2793076"/>
            <a:ext cx="7946967" cy="1639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CFB87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B44CE-FA18-4FB4-BDBA-7DB8A39CE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364" y="4689158"/>
            <a:ext cx="7946967" cy="637453"/>
          </a:xfrm>
        </p:spPr>
        <p:txBody>
          <a:bodyPr/>
          <a:lstStyle>
            <a:lvl1pPr marL="0" indent="0" algn="l">
              <a:buNone/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E2023-D6E3-9B38-2B91-9E466FBDEF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FBC6AE-7588-4518-89F1-5B141B8A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6D118D-37F3-40B6-8AAB-A460F215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36B8-7C51-4C95-BC03-391BC9757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8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483C93-4FC4-413D-9C94-BB9191DA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058BB08-2CC0-4701-9BCE-2DFE4433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56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3A686-3DE0-4AE8-B840-DEB0598FC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1B797B-CCB9-477B-BBED-155BB580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E77F-CBCB-436D-9FDD-6F5ADC3B1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847061"/>
          </a:xfrm>
        </p:spPr>
        <p:txBody>
          <a:bodyPr/>
          <a:lstStyle>
            <a:lvl1pPr marL="0" indent="0">
              <a:buNone/>
              <a:defRPr sz="2400">
                <a:solidFill>
                  <a:srgbClr val="565A5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02C3C-E5AA-1C76-8E5E-A8D72CE814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94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E223B-4445-40E4-B69A-2A85C43FD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F2C1C-B0CE-4047-9D56-FAD3E2D05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0BB28-48EF-4C01-81B3-F8A4429BD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9C14776-AF05-4E26-A5F5-A769475C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91AECFA-C1E9-4252-8DDE-B730139E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119C78-0FE7-4F7B-9247-D54C134F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485A7-1FC6-6704-963E-2045548C8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41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AE518C-D0D8-45E9-A22F-1418BF892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0F89B-F802-4DF4-B729-95C1E5721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48156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43DFC-00D1-46DE-B874-D4D30DCEC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2068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6B0E7-4BE3-4FB4-8DBF-7D6AF3160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48156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75ACD-5AB5-4FBE-8D94-098DFE6FA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2068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F723ABE-AED6-4EF4-9896-1CAED10A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5C13D3-5FDC-4138-99FD-A781439B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D569284-DE39-47F3-A206-F6223408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64BE37-0768-BAE5-1AC1-21B8E6F44E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07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EF83F-8800-4612-8BE7-58FDAF317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A5E7E06-DD80-4912-8BBB-CC0908C4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3AF94-7C08-4DC7-8863-2A10C8A2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099BF5C-A344-4DA3-B622-28F96B7D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DA09D-C544-026B-9C3D-5BA7F765E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70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758E23-9DD7-475B-A9F5-DEB432B6F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C77C9-49E0-4C19-AB8F-2E9763D7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63B9-8923-48CA-910D-EBA5CDE1F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3411"/>
            <a:ext cx="6172200" cy="4771506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B2B6A-0408-486E-963A-EB26E585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766922-1793-409C-9ABB-DEA64718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54F3FD-E4A9-45FF-8BF3-24050EDCDD79}"/>
              </a:ext>
            </a:extLst>
          </p:cNvPr>
          <p:cNvSpPr txBox="1">
            <a:spLocks/>
          </p:cNvSpPr>
          <p:nvPr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660EEFA-9FE0-4078-81F0-DAED43CF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F2BCA4-2A17-8941-6692-466DD55C3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C7BE356-43C2-BF86-1741-AED08390B935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9803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D27F23-71B6-4CDE-90AF-97B4E988E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D309A-483D-423F-9062-13299E1BF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3410"/>
            <a:ext cx="6172200" cy="4771506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C385A-974E-4951-B5FC-1A91237B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140E71-92E2-48E4-986B-195B466D7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6E5C4AE-9918-488D-921F-0608FCCA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76AEC5-D42D-4089-ADB9-291E4FAFD416}"/>
              </a:ext>
            </a:extLst>
          </p:cNvPr>
          <p:cNvSpPr txBox="1">
            <a:spLocks/>
          </p:cNvSpPr>
          <p:nvPr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398F195-AAEA-4A30-8592-3F7BE2C7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D20174-70D0-511F-8DDA-DBBE1788A5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CC163A3-3AE5-B51F-6486-C5D92CD237BA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4996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72557-6D17-41DF-B8C6-4C3C30DE55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6895" y="6019596"/>
            <a:ext cx="3260454" cy="62434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7CB609-9033-44F9-BC1F-4269548066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51" y="6108452"/>
            <a:ext cx="3901589" cy="53548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E105F5-42D1-4EB6-BA2B-B2C431C408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425" y="1608912"/>
            <a:ext cx="6393149" cy="20112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04F4E5-C38F-4B18-92E0-EEEB38A99FA1}"/>
              </a:ext>
            </a:extLst>
          </p:cNvPr>
          <p:cNvSpPr/>
          <p:nvPr/>
        </p:nvSpPr>
        <p:spPr>
          <a:xfrm>
            <a:off x="0" y="0"/>
            <a:ext cx="12192000" cy="174567"/>
          </a:xfrm>
          <a:prstGeom prst="rect">
            <a:avLst/>
          </a:prstGeom>
          <a:solidFill>
            <a:srgbClr val="F9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78076C-84C2-408D-96B2-95EA92B41CA9}"/>
              </a:ext>
            </a:extLst>
          </p:cNvPr>
          <p:cNvSpPr/>
          <p:nvPr/>
        </p:nvSpPr>
        <p:spPr>
          <a:xfrm>
            <a:off x="2194561" y="727955"/>
            <a:ext cx="8944494" cy="4858198"/>
          </a:xfrm>
          <a:prstGeom prst="rect">
            <a:avLst/>
          </a:prstGeom>
          <a:noFill/>
          <a:ln w="57150">
            <a:solidFill>
              <a:srgbClr val="CFB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E72A62-20EF-4699-A7ED-E8981FDFB709}"/>
              </a:ext>
            </a:extLst>
          </p:cNvPr>
          <p:cNvSpPr/>
          <p:nvPr/>
        </p:nvSpPr>
        <p:spPr>
          <a:xfrm>
            <a:off x="9518073" y="507076"/>
            <a:ext cx="1986742" cy="4607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48E07-AE72-481C-8F7A-C18486878C44}"/>
              </a:ext>
            </a:extLst>
          </p:cNvPr>
          <p:cNvSpPr txBox="1"/>
          <p:nvPr/>
        </p:nvSpPr>
        <p:spPr>
          <a:xfrm>
            <a:off x="5041671" y="5124488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HelveticaNeueLT Std Thin" panose="020B0403020202020204" pitchFamily="34" charset="0"/>
              </a:rPr>
              <a:t>resilience.uccs.edu</a:t>
            </a: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A40CBC-8230-E275-5E8E-F7F85C1A42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6895" y="6019596"/>
            <a:ext cx="3260454" cy="624342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57DEE96-A388-A7FD-F3D7-36A7EACCE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51" y="6108452"/>
            <a:ext cx="3901589" cy="535486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9A7622CC-32CF-6573-FD74-C9395F3841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425" y="1608912"/>
            <a:ext cx="6393149" cy="2011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C59955-8EE0-01D0-7154-8E5471710362}"/>
              </a:ext>
            </a:extLst>
          </p:cNvPr>
          <p:cNvSpPr/>
          <p:nvPr userDrawn="1"/>
        </p:nvSpPr>
        <p:spPr>
          <a:xfrm>
            <a:off x="0" y="0"/>
            <a:ext cx="12192000" cy="174567"/>
          </a:xfrm>
          <a:prstGeom prst="rect">
            <a:avLst/>
          </a:prstGeom>
          <a:solidFill>
            <a:srgbClr val="F9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55683C-7F56-55F8-E96E-BF2C399B4FF5}"/>
              </a:ext>
            </a:extLst>
          </p:cNvPr>
          <p:cNvSpPr/>
          <p:nvPr userDrawn="1"/>
        </p:nvSpPr>
        <p:spPr>
          <a:xfrm>
            <a:off x="2194561" y="727955"/>
            <a:ext cx="8944494" cy="4858198"/>
          </a:xfrm>
          <a:prstGeom prst="rect">
            <a:avLst/>
          </a:prstGeom>
          <a:noFill/>
          <a:ln w="57150">
            <a:solidFill>
              <a:srgbClr val="CFB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D3A03D-2239-657D-4179-C837ABA445AA}"/>
              </a:ext>
            </a:extLst>
          </p:cNvPr>
          <p:cNvSpPr/>
          <p:nvPr userDrawn="1"/>
        </p:nvSpPr>
        <p:spPr>
          <a:xfrm>
            <a:off x="9518073" y="507076"/>
            <a:ext cx="1986742" cy="4607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4AB213-DE16-EE64-16EB-078B06CFF35C}"/>
              </a:ext>
            </a:extLst>
          </p:cNvPr>
          <p:cNvSpPr txBox="1"/>
          <p:nvPr userDrawn="1"/>
        </p:nvSpPr>
        <p:spPr>
          <a:xfrm>
            <a:off x="5041671" y="5124488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HelveticaNeueLT Std Thin" panose="020B0403020202020204" pitchFamily="34" charset="0"/>
              </a:rPr>
              <a:t>resilience.uccs.edu</a:t>
            </a:r>
          </a:p>
        </p:txBody>
      </p:sp>
    </p:spTree>
    <p:extLst>
      <p:ext uri="{BB962C8B-B14F-4D97-AF65-F5344CB8AC3E}">
        <p14:creationId xmlns:p14="http://schemas.microsoft.com/office/powerpoint/2010/main" val="930093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118D-37F3-40B6-8AAB-A460F215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36B8-7C51-4C95-BC03-391BC9757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8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483C93-4FC4-413D-9C94-BB9191DA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058BB08-2CC0-4701-9BCE-2DFE4433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3A686-3DE0-4AE8-B840-DEB0598FC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1B797B-CCB9-477B-BBED-155BB580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E77F-CBCB-436D-9FDD-6F5ADC3B1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847061"/>
          </a:xfrm>
        </p:spPr>
        <p:txBody>
          <a:bodyPr/>
          <a:lstStyle>
            <a:lvl1pPr marL="0" indent="0">
              <a:buNone/>
              <a:defRPr sz="2400">
                <a:solidFill>
                  <a:srgbClr val="565A5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01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E223B-4445-40E4-B69A-2A85C43F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F2C1C-B0CE-4047-9D56-FAD3E2D05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0BB28-48EF-4C01-81B3-F8A4429BD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9C14776-AF05-4E26-A5F5-A769475C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91AECFA-C1E9-4252-8DDE-B730139E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119C78-0FE7-4F7B-9247-D54C134F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3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AE518C-D0D8-45E9-A22F-1418BF8928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0F89B-F802-4DF4-B729-95C1E5721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48156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43DFC-00D1-46DE-B874-D4D30DCEC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2068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6B0E7-4BE3-4FB4-8DBF-7D6AF3160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48156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75ACD-5AB5-4FBE-8D94-098DFE6FA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2068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F723ABE-AED6-4EF4-9896-1CAED10A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5C13D3-5FDC-4138-99FD-A781439B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D569284-DE39-47F3-A206-F6223408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5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EF83F-8800-4612-8BE7-58FDAF317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A5E7E06-DD80-4912-8BBB-CC0908C4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3AF94-7C08-4DC7-8863-2A10C8A2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099BF5C-A344-4DA3-B622-28F96B7D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1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758E23-9DD7-475B-A9F5-DEB432B6F6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C77C9-49E0-4C19-AB8F-2E9763D7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63B9-8923-48CA-910D-EBA5CDE1F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3411"/>
            <a:ext cx="6172200" cy="4771506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B2B6A-0408-486E-963A-EB26E585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766922-1793-409C-9ABB-DEA64718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54F3FD-E4A9-45FF-8BF3-24050EDCDD79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660EEFA-9FE0-4078-81F0-DAED43CF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8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D27F23-71B6-4CDE-90AF-97B4E988E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D309A-483D-423F-9062-13299E1BF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3410"/>
            <a:ext cx="6172200" cy="4771506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C385A-974E-4951-B5FC-1A91237B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140E71-92E2-48E4-986B-195B466D7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6E5C4AE-9918-488D-921F-0608FCCA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76AEC5-D42D-4089-ADB9-291E4FAFD416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398F195-AAEA-4A30-8592-3F7BE2C7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72557-6D17-41DF-B8C6-4C3C30DE5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6895" y="6019596"/>
            <a:ext cx="3260454" cy="62434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7CB609-9033-44F9-BC1F-426954806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51" y="6108452"/>
            <a:ext cx="3901589" cy="53548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E105F5-42D1-4EB6-BA2B-B2C431C408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425" y="1608912"/>
            <a:ext cx="6393149" cy="20112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04F4E5-C38F-4B18-92E0-EEEB38A99FA1}"/>
              </a:ext>
            </a:extLst>
          </p:cNvPr>
          <p:cNvSpPr/>
          <p:nvPr userDrawn="1"/>
        </p:nvSpPr>
        <p:spPr>
          <a:xfrm>
            <a:off x="0" y="0"/>
            <a:ext cx="12192000" cy="174567"/>
          </a:xfrm>
          <a:prstGeom prst="rect">
            <a:avLst/>
          </a:prstGeom>
          <a:solidFill>
            <a:srgbClr val="F9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78076C-84C2-408D-96B2-95EA92B41CA9}"/>
              </a:ext>
            </a:extLst>
          </p:cNvPr>
          <p:cNvSpPr/>
          <p:nvPr userDrawn="1"/>
        </p:nvSpPr>
        <p:spPr>
          <a:xfrm>
            <a:off x="2194561" y="727955"/>
            <a:ext cx="8944494" cy="4858198"/>
          </a:xfrm>
          <a:prstGeom prst="rect">
            <a:avLst/>
          </a:prstGeom>
          <a:noFill/>
          <a:ln w="57150">
            <a:solidFill>
              <a:srgbClr val="CFB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E72A62-20EF-4699-A7ED-E8981FDFB709}"/>
              </a:ext>
            </a:extLst>
          </p:cNvPr>
          <p:cNvSpPr/>
          <p:nvPr userDrawn="1"/>
        </p:nvSpPr>
        <p:spPr>
          <a:xfrm>
            <a:off x="9518073" y="507076"/>
            <a:ext cx="1986742" cy="4607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48E07-AE72-481C-8F7A-C18486878C44}"/>
              </a:ext>
            </a:extLst>
          </p:cNvPr>
          <p:cNvSpPr txBox="1"/>
          <p:nvPr userDrawn="1"/>
        </p:nvSpPr>
        <p:spPr>
          <a:xfrm>
            <a:off x="5041671" y="5124488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HelveticaNeueLT Std Thin" panose="020B0403020202020204" pitchFamily="34" charset="0"/>
              </a:rPr>
              <a:t>resilience.uccs.edu</a:t>
            </a:r>
          </a:p>
        </p:txBody>
      </p:sp>
    </p:spTree>
    <p:extLst>
      <p:ext uri="{BB962C8B-B14F-4D97-AF65-F5344CB8AC3E}">
        <p14:creationId xmlns:p14="http://schemas.microsoft.com/office/powerpoint/2010/main" val="36127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39923-CC9E-4F41-BE13-D485EB35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A2AEE-0A55-41AD-A951-717A48982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584F9-39BA-4A48-9C33-8D251EBA2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8C042-55F6-4044-A4DE-B4FCA7C0AD8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FEF5-F0E1-46F0-A597-1089E10E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3444B-B777-438B-B1E8-C0B55F519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0EC86-B313-4946-A641-B19B845F6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39923-CC9E-4F41-BE13-D485EB35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A2AEE-0A55-41AD-A951-717A48982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584F9-39BA-4A48-9C33-8D251EBA2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8C042-55F6-4044-A4DE-B4FCA7C0AD8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FEF5-F0E1-46F0-A597-1089E10E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3444B-B777-438B-B1E8-C0B55F519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0EC86-B313-4946-A641-B19B845F6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phy.com/gifs/YoKTFz5f88dagfRDfO" TargetMode="Externa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neyricca/NDSWorkshop" TargetMode="External"/><Relationship Id="rId2" Type="http://schemas.openxmlformats.org/officeDocument/2006/relationships/hyperlink" Target="http://bit.ly/NDSWorkshopSurvey" TargetMode="Externa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A500-C0FB-47D3-A0CF-3FA84BDD3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Nonlinear Dynamical Systems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3B573-07BD-4DD4-8D6D-DE92302B2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Friday Morning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4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B6C8C-8297-4941-8AD1-30C5AAFC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Break								</a:t>
            </a:r>
            <a:r>
              <a:rPr lang="en-US" sz="2000" dirty="0"/>
              <a:t>(10</a:t>
            </a:r>
            <a:r>
              <a:rPr lang="en-US" sz="2000" dirty="0">
                <a:sym typeface="Wingdings" pitchFamily="2" charset="2"/>
              </a:rPr>
              <a:t>:00)</a:t>
            </a:r>
            <a:endParaRPr lang="en-US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47217-B6CD-4861-9E4F-30299107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back up at 10:15</a:t>
            </a:r>
          </a:p>
        </p:txBody>
      </p:sp>
    </p:spTree>
    <p:extLst>
      <p:ext uri="{BB962C8B-B14F-4D97-AF65-F5344CB8AC3E}">
        <p14:creationId xmlns:p14="http://schemas.microsoft.com/office/powerpoint/2010/main" val="28096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A7E0-8AF6-4966-8BE8-74D27391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Data								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4280-5767-3939-3179-5BD44902B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individual time series variables, there are two types of co-variations</a:t>
            </a:r>
          </a:p>
          <a:p>
            <a:pPr lvl="1"/>
            <a:r>
              <a:rPr lang="en-US" dirty="0"/>
              <a:t>Within a single subject across time (auto regression, or lagged correlations)</a:t>
            </a:r>
          </a:p>
          <a:p>
            <a:pPr lvl="1"/>
            <a:r>
              <a:rPr lang="en-US" dirty="0"/>
              <a:t>Across subjects within a single time (correlation)</a:t>
            </a:r>
          </a:p>
          <a:p>
            <a:r>
              <a:rPr lang="en-US" dirty="0"/>
              <a:t>Which of these would you want under what research questions?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5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0DE6-FC49-9D80-822A-83359F3D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B227B-FD0A-2FDD-4C82-3230959D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consider EMA-type data: MANY co-variations</a:t>
            </a:r>
          </a:p>
          <a:p>
            <a:pPr lvl="1"/>
            <a:r>
              <a:rPr lang="en-US" dirty="0"/>
              <a:t>Lagged correlation of item within a subject across time</a:t>
            </a:r>
          </a:p>
          <a:p>
            <a:pPr lvl="1"/>
            <a:r>
              <a:rPr lang="en-US" dirty="0"/>
              <a:t>Correlation of item with item within a subject within time</a:t>
            </a:r>
          </a:p>
          <a:p>
            <a:pPr lvl="1"/>
            <a:r>
              <a:rPr lang="en-US" dirty="0"/>
              <a:t>Lagged correlation of item with item within a subject</a:t>
            </a:r>
          </a:p>
          <a:p>
            <a:pPr lvl="1"/>
            <a:r>
              <a:rPr lang="en-US" dirty="0"/>
              <a:t>Correlation of item within time across subjects</a:t>
            </a:r>
          </a:p>
          <a:p>
            <a:r>
              <a:rPr lang="en-US" i="1" dirty="0"/>
              <a:t>Lagged cross-panel models</a:t>
            </a:r>
            <a:r>
              <a:rPr lang="en-US" dirty="0"/>
              <a:t>, etc.</a:t>
            </a:r>
          </a:p>
          <a:p>
            <a:r>
              <a:rPr lang="en-US" dirty="0"/>
              <a:t>What do each of these mean?</a:t>
            </a:r>
          </a:p>
          <a:p>
            <a:pPr lvl="1"/>
            <a:r>
              <a:rPr lang="en-US" dirty="0"/>
              <a:t>E.g., what research question would they be appropriate for?</a:t>
            </a:r>
          </a:p>
        </p:txBody>
      </p:sp>
    </p:spTree>
    <p:extLst>
      <p:ext uri="{BB962C8B-B14F-4D97-AF65-F5344CB8AC3E}">
        <p14:creationId xmlns:p14="http://schemas.microsoft.com/office/powerpoint/2010/main" val="44142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2B8E-CBD0-F91B-92F4-C52168BA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and Panel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CB6FF-3413-CA33-E412-762C8CB7E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Greene et al., (2018)</a:t>
            </a:r>
          </a:p>
          <a:p>
            <a:pPr lvl="1"/>
            <a:r>
              <a:rPr lang="en-US" dirty="0"/>
              <a:t>Contemporaneous Networks</a:t>
            </a:r>
          </a:p>
          <a:p>
            <a:pPr lvl="1"/>
            <a:r>
              <a:rPr lang="en-US" dirty="0"/>
              <a:t>Temporal Networks</a:t>
            </a:r>
          </a:p>
          <a:p>
            <a:pPr lvl="1"/>
            <a:r>
              <a:rPr lang="en-US" dirty="0"/>
              <a:t>Between Networks</a:t>
            </a:r>
          </a:p>
          <a:p>
            <a:r>
              <a:rPr lang="en-US" dirty="0" err="1"/>
              <a:t>NDSPanel</a:t>
            </a:r>
            <a:endParaRPr lang="en-US" dirty="0"/>
          </a:p>
          <a:p>
            <a:pPr lvl="1"/>
            <a:r>
              <a:rPr lang="en-US" dirty="0"/>
              <a:t>Simulated depression data for 1000 people</a:t>
            </a:r>
          </a:p>
          <a:p>
            <a:r>
              <a:rPr lang="en-US" dirty="0"/>
              <a:t>NDSEMA</a:t>
            </a:r>
          </a:p>
          <a:p>
            <a:pPr lvl="1"/>
            <a:r>
              <a:rPr lang="en-US" dirty="0"/>
              <a:t>EMA data for wildfire survivors</a:t>
            </a:r>
          </a:p>
          <a:p>
            <a:pPr lvl="1"/>
            <a:r>
              <a:rPr lang="en-US" dirty="0"/>
              <a:t>How to make your statistician happy</a:t>
            </a:r>
          </a:p>
          <a:p>
            <a:pPr lvl="1"/>
            <a:r>
              <a:rPr lang="en-US" dirty="0"/>
              <a:t>Sorry…some data cleaning required here, so there’s extra </a:t>
            </a:r>
            <a:r>
              <a:rPr lang="en-US" i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7527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FC58-081A-CD16-B8EE-1B178661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A8C81-9D60-1B68-BC2A-B35CE7178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Plotting 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qgraph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Quadratic Assignment Procedure (QAP)</a:t>
            </a:r>
          </a:p>
          <a:p>
            <a:pPr lvl="1"/>
            <a:r>
              <a:rPr lang="en-US" dirty="0"/>
              <a:t>Bootstrap inference</a:t>
            </a:r>
          </a:p>
          <a:p>
            <a:pPr lvl="1"/>
            <a:r>
              <a:rPr lang="en-US" dirty="0"/>
              <a:t>Works with matrices, too!</a:t>
            </a:r>
          </a:p>
          <a:p>
            <a:r>
              <a:rPr lang="en-US" dirty="0"/>
              <a:t>Communities</a:t>
            </a:r>
          </a:p>
          <a:p>
            <a:r>
              <a:rPr lang="en-US" dirty="0"/>
              <a:t>Bridges</a:t>
            </a:r>
          </a:p>
        </p:txBody>
      </p:sp>
    </p:spTree>
    <p:extLst>
      <p:ext uri="{BB962C8B-B14F-4D97-AF65-F5344CB8AC3E}">
        <p14:creationId xmlns:p14="http://schemas.microsoft.com/office/powerpoint/2010/main" val="216646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5FBDE-8F0D-66F5-C843-FF9F83E0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revisited							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B602-3D52-9DDE-B318-535690CD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“phase”?</a:t>
            </a:r>
          </a:p>
          <a:p>
            <a:r>
              <a:rPr lang="en-US" dirty="0"/>
              <a:t>Compare matrices (or networks)</a:t>
            </a:r>
          </a:p>
          <a:p>
            <a:r>
              <a:rPr lang="en-US" dirty="0"/>
              <a:t>Statistically different matrices can indicate different phases</a:t>
            </a:r>
          </a:p>
          <a:p>
            <a:pPr lvl="1"/>
            <a:r>
              <a:rPr lang="en-US" dirty="0"/>
              <a:t>Recall: Markov matrices are proxies for the dynamics</a:t>
            </a:r>
          </a:p>
        </p:txBody>
      </p:sp>
    </p:spTree>
    <p:extLst>
      <p:ext uri="{BB962C8B-B14F-4D97-AF65-F5344CB8AC3E}">
        <p14:creationId xmlns:p14="http://schemas.microsoft.com/office/powerpoint/2010/main" val="133755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B6C8C-8297-4941-8AD1-30C5AAFC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								</a:t>
            </a:r>
            <a:r>
              <a:rPr lang="en-US" sz="2000" dirty="0"/>
              <a:t>(11:30)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47217-B6CD-4861-9E4F-30299107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start back up at 1:30</a:t>
            </a:r>
          </a:p>
        </p:txBody>
      </p:sp>
    </p:spTree>
    <p:extLst>
      <p:ext uri="{BB962C8B-B14F-4D97-AF65-F5344CB8AC3E}">
        <p14:creationId xmlns:p14="http://schemas.microsoft.com/office/powerpoint/2010/main" val="1033394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8C12-6DD9-B263-57CB-E0297CB5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5193D-DCFD-742D-C0BB-153862985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4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A768-533A-FE40-AD7F-1F82B833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2745C-537F-654B-A8CB-A555EE2D1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Really, topology is about transformations</a:t>
            </a:r>
          </a:p>
          <a:p>
            <a:pPr lvl="1"/>
            <a:r>
              <a:rPr lang="en-US" dirty="0"/>
              <a:t>Geometry: properties that are preserved under rotations, translations, and reflections</a:t>
            </a:r>
          </a:p>
          <a:p>
            <a:pPr lvl="1"/>
            <a:r>
              <a:rPr lang="en-US" dirty="0"/>
              <a:t>Topology: properties that are preserved under homology</a:t>
            </a:r>
          </a:p>
          <a:p>
            <a:pPr lvl="2"/>
            <a:r>
              <a:rPr lang="en-US" dirty="0"/>
              <a:t>Huh?!</a:t>
            </a:r>
          </a:p>
          <a:p>
            <a:pPr lvl="2"/>
            <a:r>
              <a:rPr lang="en-US" dirty="0"/>
              <a:t>Stretch, twist, deform, bend, move, etc., but not cut or glue or tie, etc.</a:t>
            </a:r>
          </a:p>
          <a:p>
            <a:r>
              <a:rPr lang="en-US" dirty="0"/>
              <a:t>We’ll do a simplified approach to topology and homology</a:t>
            </a:r>
          </a:p>
          <a:p>
            <a:pPr lvl="1"/>
            <a:r>
              <a:rPr lang="en-US" dirty="0"/>
              <a:t>Avoid simplexes, filtrations, </a:t>
            </a:r>
            <a:r>
              <a:rPr lang="en-US" dirty="0" err="1"/>
              <a:t>Ripf</a:t>
            </a:r>
            <a:r>
              <a:rPr lang="en-US" dirty="0"/>
              <a:t> vs. Cech, etc.,</a:t>
            </a:r>
          </a:p>
          <a:p>
            <a:pPr lvl="2"/>
            <a:r>
              <a:rPr lang="en-US" dirty="0"/>
              <a:t>Instead, we’ll rely on examples and generalize from there</a:t>
            </a:r>
          </a:p>
          <a:p>
            <a:pPr lvl="2"/>
            <a:r>
              <a:rPr lang="en-US" dirty="0"/>
              <a:t>Will almost certainly be correct for real-world data that are encountered in psychology, economics, etc.</a:t>
            </a:r>
          </a:p>
          <a:p>
            <a:pPr lvl="2"/>
            <a:r>
              <a:rPr lang="en-US" dirty="0"/>
              <a:t>But be careful</a:t>
            </a:r>
          </a:p>
        </p:txBody>
      </p:sp>
    </p:spTree>
    <p:extLst>
      <p:ext uri="{BB962C8B-B14F-4D97-AF65-F5344CB8AC3E}">
        <p14:creationId xmlns:p14="http://schemas.microsoft.com/office/powerpoint/2010/main" val="249788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8E86-4D8C-394F-ABB5-46C3A1B6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important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7C6A8-3036-BF45-A923-E7F4558C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78424"/>
            <a:ext cx="8229600" cy="5098576"/>
          </a:xfrm>
        </p:spPr>
        <p:txBody>
          <a:bodyPr/>
          <a:lstStyle/>
          <a:p>
            <a:r>
              <a:rPr lang="en-US" dirty="0" err="1"/>
              <a:t>Betti</a:t>
            </a:r>
            <a:r>
              <a:rPr lang="en-US" dirty="0"/>
              <a:t> numbers</a:t>
            </a:r>
          </a:p>
          <a:p>
            <a:pPr lvl="1"/>
            <a:r>
              <a:rPr lang="en-US" dirty="0"/>
              <a:t>Coverings</a:t>
            </a:r>
          </a:p>
          <a:p>
            <a:r>
              <a:rPr lang="en-US" dirty="0"/>
              <a:t>Level sets</a:t>
            </a:r>
          </a:p>
          <a:p>
            <a:pPr lvl="1"/>
            <a:r>
              <a:rPr lang="en-US" dirty="0"/>
              <a:t>Identifying features &amp; regions</a:t>
            </a:r>
          </a:p>
          <a:p>
            <a:r>
              <a:rPr lang="en-US" dirty="0"/>
              <a:t>Persistence: How to use the previous two with data</a:t>
            </a:r>
          </a:p>
          <a:p>
            <a:pPr lvl="1"/>
            <a:r>
              <a:rPr lang="en-US" dirty="0"/>
              <a:t>Persistence Diagrams</a:t>
            </a:r>
          </a:p>
          <a:p>
            <a:pPr lvl="2"/>
            <a:r>
              <a:rPr lang="en-US" dirty="0"/>
              <a:t>The workhorse</a:t>
            </a:r>
          </a:p>
          <a:p>
            <a:pPr lvl="2"/>
            <a:r>
              <a:rPr lang="en-US" dirty="0"/>
              <a:t>Bottleneck distances</a:t>
            </a:r>
          </a:p>
          <a:p>
            <a:pPr lvl="1"/>
            <a:r>
              <a:rPr lang="en-US" dirty="0"/>
              <a:t>Persistence landscapes</a:t>
            </a:r>
          </a:p>
          <a:p>
            <a:pPr lvl="2"/>
            <a:r>
              <a:rPr lang="en-US" dirty="0"/>
              <a:t>And RQA on persistence landscapes (Zhang, et al., 2020)</a:t>
            </a:r>
          </a:p>
        </p:txBody>
      </p:sp>
    </p:spTree>
    <p:extLst>
      <p:ext uri="{BB962C8B-B14F-4D97-AF65-F5344CB8AC3E}">
        <p14:creationId xmlns:p14="http://schemas.microsoft.com/office/powerpoint/2010/main" val="92139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C55E-34B2-46E6-9EFC-869EEBA5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									</a:t>
            </a:r>
            <a:r>
              <a:rPr lang="en-US" sz="2000" dirty="0"/>
              <a:t>(8:30)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31FA-A94F-44F5-BB27-E7CCE824E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  <a:p>
            <a:r>
              <a:rPr lang="en-US" dirty="0"/>
              <a:t>Entropy</a:t>
            </a:r>
          </a:p>
          <a:p>
            <a:r>
              <a:rPr lang="en-US" dirty="0"/>
              <a:t>Catastrophe redux</a:t>
            </a:r>
          </a:p>
          <a:p>
            <a:r>
              <a:rPr lang="en-US" dirty="0"/>
              <a:t>Panel Data &amp; Network Analysis</a:t>
            </a:r>
          </a:p>
          <a:p>
            <a:r>
              <a:rPr lang="en-US" dirty="0"/>
              <a:t>Topological Data Analysis</a:t>
            </a:r>
          </a:p>
          <a:p>
            <a:r>
              <a:rPr lang="en-US" dirty="0"/>
              <a:t>Phases and Markov Matrices</a:t>
            </a:r>
          </a:p>
        </p:txBody>
      </p:sp>
    </p:spTree>
    <p:extLst>
      <p:ext uri="{BB962C8B-B14F-4D97-AF65-F5344CB8AC3E}">
        <p14:creationId xmlns:p14="http://schemas.microsoft.com/office/powerpoint/2010/main" val="337198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6976-E3CF-C548-B695-C663BA5E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Betti</a:t>
            </a:r>
            <a:r>
              <a:rPr lang="en-US" dirty="0"/>
              <a:t>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EFF5B-08FC-D54A-8650-D76A20DFF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the number of different types of features that an object possesses</a:t>
            </a:r>
          </a:p>
          <a:p>
            <a:r>
              <a:rPr lang="en-US" dirty="0"/>
              <a:t>Features: Objects and holes</a:t>
            </a:r>
          </a:p>
          <a:p>
            <a:pPr lvl="1"/>
            <a:r>
              <a:rPr lang="en-US" dirty="0"/>
              <a:t>Objects (0-d holes) –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baseline="-25000" dirty="0"/>
              <a:t>0</a:t>
            </a:r>
          </a:p>
          <a:p>
            <a:pPr lvl="1"/>
            <a:r>
              <a:rPr lang="en-US" dirty="0"/>
              <a:t>Circles (1-d holes) –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baseline="-25000" dirty="0">
                <a:latin typeface="Symbol" pitchFamily="2" charset="2"/>
              </a:rPr>
              <a:t>1</a:t>
            </a:r>
            <a:endParaRPr lang="en-US" dirty="0"/>
          </a:p>
          <a:p>
            <a:pPr lvl="1"/>
            <a:r>
              <a:rPr lang="en-US" dirty="0"/>
              <a:t>Balloons (2-d holes) –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baseline="-25000" dirty="0">
                <a:latin typeface="Symbol" pitchFamily="2" charset="2"/>
              </a:rPr>
              <a:t>2</a:t>
            </a:r>
            <a:endParaRPr lang="en-US" dirty="0"/>
          </a:p>
          <a:p>
            <a:pPr lvl="1"/>
            <a:r>
              <a:rPr lang="en-US" dirty="0"/>
              <a:t>and more, in higher dimensions</a:t>
            </a:r>
          </a:p>
          <a:p>
            <a:pPr lvl="2"/>
            <a:r>
              <a:rPr lang="en-US" dirty="0"/>
              <a:t>Embedding</a:t>
            </a:r>
          </a:p>
          <a:p>
            <a:r>
              <a:rPr lang="en-US" dirty="0"/>
              <a:t>An example may help</a:t>
            </a:r>
          </a:p>
        </p:txBody>
      </p:sp>
    </p:spTree>
    <p:extLst>
      <p:ext uri="{BB962C8B-B14F-4D97-AF65-F5344CB8AC3E}">
        <p14:creationId xmlns:p14="http://schemas.microsoft.com/office/powerpoint/2010/main" val="1085080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B5E4-E725-FC4D-8327-08B3AA65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donut and a coffee cup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97E3C-F296-6348-966E-869A3269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these is:</a:t>
            </a:r>
          </a:p>
          <a:p>
            <a:pPr lvl="1"/>
            <a:r>
              <a:rPr lang="en-US" dirty="0"/>
              <a:t>1 object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doughnut sitting next to a donut&#10;&#10;Description automatically generated">
            <a:extLst>
              <a:ext uri="{FF2B5EF4-FFF2-40B4-BE49-F238E27FC236}">
                <a16:creationId xmlns:a16="http://schemas.microsoft.com/office/drawing/2014/main" id="{65897096-ED66-BF40-8B81-5F63ED545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56" t="5217" r="13604" b="-1"/>
          <a:stretch/>
        </p:blipFill>
        <p:spPr>
          <a:xfrm rot="5400000">
            <a:off x="2416767" y="2648211"/>
            <a:ext cx="2433921" cy="2740275"/>
          </a:xfrm>
          <a:prstGeom prst="rect">
            <a:avLst/>
          </a:prstGeom>
        </p:spPr>
      </p:pic>
      <p:pic>
        <p:nvPicPr>
          <p:cNvPr id="9" name="Picture 8" descr="A picture containing appliance, indoor, sitting, small&#10;&#10;Description automatically generated">
            <a:extLst>
              <a:ext uri="{FF2B5EF4-FFF2-40B4-BE49-F238E27FC236}">
                <a16:creationId xmlns:a16="http://schemas.microsoft.com/office/drawing/2014/main" id="{E9F5D587-5143-9E40-B0DA-02CFE37E4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3" t="3776" r="9802"/>
          <a:stretch/>
        </p:blipFill>
        <p:spPr>
          <a:xfrm rot="5400000">
            <a:off x="6637909" y="2281062"/>
            <a:ext cx="2939936" cy="30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35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B5E4-E725-FC4D-8327-08B3AA65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donut and a coffee cup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97E3C-F296-6348-966E-869A3269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these is:</a:t>
            </a:r>
          </a:p>
          <a:p>
            <a:pPr lvl="1"/>
            <a:r>
              <a:rPr lang="en-US" dirty="0"/>
              <a:t>1 object</a:t>
            </a:r>
          </a:p>
          <a:p>
            <a:pPr lvl="1"/>
            <a:r>
              <a:rPr lang="en-US" dirty="0"/>
              <a:t>2 different circles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indoor, sitting, table, doughnut&#10;&#10;Description automatically generated">
            <a:extLst>
              <a:ext uri="{FF2B5EF4-FFF2-40B4-BE49-F238E27FC236}">
                <a16:creationId xmlns:a16="http://schemas.microsoft.com/office/drawing/2014/main" id="{64400968-8774-3E4B-868F-BE9CA7666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0" t="9952" r="12653"/>
          <a:stretch/>
        </p:blipFill>
        <p:spPr>
          <a:xfrm rot="5400000">
            <a:off x="2416271" y="2917585"/>
            <a:ext cx="2353236" cy="2464174"/>
          </a:xfrm>
          <a:prstGeom prst="rect">
            <a:avLst/>
          </a:prstGeom>
        </p:spPr>
      </p:pic>
      <p:pic>
        <p:nvPicPr>
          <p:cNvPr id="9" name="Picture 8" descr="A picture containing indoor, sitting, small, brown&#10;&#10;Description automatically generated">
            <a:extLst>
              <a:ext uri="{FF2B5EF4-FFF2-40B4-BE49-F238E27FC236}">
                <a16:creationId xmlns:a16="http://schemas.microsoft.com/office/drawing/2014/main" id="{010AC365-08FC-2B40-A64B-9527C0812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6" r="7961"/>
          <a:stretch/>
        </p:blipFill>
        <p:spPr>
          <a:xfrm rot="5400000">
            <a:off x="6181307" y="2110620"/>
            <a:ext cx="3130364" cy="33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0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B5E4-E725-FC4D-8327-08B3AA65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donut and a coffee cup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97E3C-F296-6348-966E-869A3269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these is:</a:t>
            </a:r>
          </a:p>
          <a:p>
            <a:pPr lvl="1"/>
            <a:r>
              <a:rPr lang="en-US" dirty="0"/>
              <a:t>1 object</a:t>
            </a:r>
          </a:p>
          <a:p>
            <a:pPr lvl="1"/>
            <a:r>
              <a:rPr lang="en-US" dirty="0"/>
              <a:t>2 different circles</a:t>
            </a:r>
          </a:p>
          <a:p>
            <a:pPr lvl="1"/>
            <a:r>
              <a:rPr lang="en-US" dirty="0"/>
              <a:t>1 balloon will surround them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picture containing indoor, sitting, table, doughnut&#10;&#10;Description automatically generated">
            <a:extLst>
              <a:ext uri="{FF2B5EF4-FFF2-40B4-BE49-F238E27FC236}">
                <a16:creationId xmlns:a16="http://schemas.microsoft.com/office/drawing/2014/main" id="{64400968-8774-3E4B-868F-BE9CA7666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0" t="9952" r="12653"/>
          <a:stretch/>
        </p:blipFill>
        <p:spPr>
          <a:xfrm rot="5400000">
            <a:off x="2312770" y="3373531"/>
            <a:ext cx="2353236" cy="2464174"/>
          </a:xfrm>
          <a:prstGeom prst="rect">
            <a:avLst/>
          </a:prstGeom>
        </p:spPr>
      </p:pic>
      <p:pic>
        <p:nvPicPr>
          <p:cNvPr id="9" name="Picture 8" descr="A picture containing indoor, sitting, small, brown&#10;&#10;Description automatically generated">
            <a:extLst>
              <a:ext uri="{FF2B5EF4-FFF2-40B4-BE49-F238E27FC236}">
                <a16:creationId xmlns:a16="http://schemas.microsoft.com/office/drawing/2014/main" id="{010AC365-08FC-2B40-A64B-9527C0812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6" r="7961"/>
          <a:stretch/>
        </p:blipFill>
        <p:spPr>
          <a:xfrm rot="5400000">
            <a:off x="6584718" y="2580013"/>
            <a:ext cx="3130364" cy="33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24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B5E4-E725-FC4D-8327-08B3AA65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donut and a coffee cup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97E3C-F296-6348-966E-869A3269D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these is:</a:t>
            </a:r>
          </a:p>
          <a:p>
            <a:pPr lvl="1"/>
            <a:r>
              <a:rPr lang="en-US" dirty="0"/>
              <a:t>1 object (𝛃</a:t>
            </a:r>
            <a:r>
              <a:rPr lang="en-US" baseline="-25000" dirty="0"/>
              <a:t>0</a:t>
            </a:r>
            <a:r>
              <a:rPr lang="en-US" dirty="0"/>
              <a:t> = 1)</a:t>
            </a:r>
          </a:p>
          <a:p>
            <a:pPr lvl="1"/>
            <a:r>
              <a:rPr lang="en-US" dirty="0"/>
              <a:t>2 different circles (𝛃</a:t>
            </a:r>
            <a:r>
              <a:rPr lang="en-US" baseline="-25000" dirty="0"/>
              <a:t>1</a:t>
            </a:r>
            <a:r>
              <a:rPr lang="en-US" dirty="0"/>
              <a:t> = 2)</a:t>
            </a:r>
          </a:p>
          <a:p>
            <a:pPr lvl="1"/>
            <a:r>
              <a:rPr lang="en-US" dirty="0"/>
              <a:t>1 balloon (𝛃</a:t>
            </a:r>
            <a:r>
              <a:rPr lang="en-US" baseline="-25000" dirty="0"/>
              <a:t>2</a:t>
            </a:r>
            <a:r>
              <a:rPr lang="en-US" dirty="0"/>
              <a:t> = 1)</a:t>
            </a:r>
          </a:p>
          <a:p>
            <a:r>
              <a:rPr lang="en-US" dirty="0"/>
              <a:t>Therefore, they are the same (topologically)!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25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5634-21C3-4F44-A0A1-05317D39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Betti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3B68-7A23-F040-A62B-A840E7083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“A”s in 1 “B” shape</a:t>
            </a:r>
          </a:p>
          <a:p>
            <a:pPr lvl="1"/>
            <a:r>
              <a:rPr lang="en-US" dirty="0"/>
              <a:t>Initially,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baseline="-25000" dirty="0">
                <a:latin typeface="Symbol" pitchFamily="2" charset="2"/>
              </a:rPr>
              <a:t>0 </a:t>
            </a:r>
            <a:r>
              <a:rPr lang="en-US" dirty="0"/>
              <a:t>= 16, and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baseline="-25000" dirty="0">
                <a:latin typeface="Symbol" pitchFamily="2" charset="2"/>
              </a:rPr>
              <a:t>1</a:t>
            </a:r>
            <a:r>
              <a:rPr lang="en-US" dirty="0"/>
              <a:t> = 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8170CA-3554-D331-102A-36E23E240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300" y="1651058"/>
            <a:ext cx="4128287" cy="412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83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5634-21C3-4F44-A0A1-05317D39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Betti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3B68-7A23-F040-A62B-A840E7083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coverings</a:t>
            </a:r>
          </a:p>
          <a:p>
            <a:pPr lvl="1"/>
            <a:r>
              <a:rPr lang="en-US" dirty="0"/>
              <a:t>Cover each data point (e.g., each pixel) with a ball of a small radius</a:t>
            </a:r>
          </a:p>
          <a:p>
            <a:pPr lvl="2"/>
            <a:r>
              <a:rPr lang="en-US" dirty="0"/>
              <a:t>Start with radius = 0</a:t>
            </a:r>
          </a:p>
          <a:p>
            <a:pPr lvl="1"/>
            <a:r>
              <a:rPr lang="en-US" dirty="0"/>
              <a:t>Radii change, and as they do, so do the number of objects and holes!</a:t>
            </a:r>
          </a:p>
          <a:p>
            <a:r>
              <a:rPr lang="en-US" dirty="0">
                <a:hlinkClick r:id="rId2"/>
              </a:rPr>
              <a:t>Let’s look </a:t>
            </a:r>
            <a:r>
              <a:rPr lang="en-US" dirty="0"/>
              <a:t>at how each of the various “features” comes into existence (i.e., is born) or goes away (i.e., dies) as the radius of the balls increases</a:t>
            </a:r>
          </a:p>
        </p:txBody>
      </p:sp>
    </p:spTree>
    <p:extLst>
      <p:ext uri="{BB962C8B-B14F-4D97-AF65-F5344CB8AC3E}">
        <p14:creationId xmlns:p14="http://schemas.microsoft.com/office/powerpoint/2010/main" val="3711241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86DE-EDA0-9649-B78E-E0B399DD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homology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3E64E-A931-2E41-836E-2386DE00E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features are important?</a:t>
            </a:r>
          </a:p>
          <a:p>
            <a:r>
              <a:rPr lang="en-US" dirty="0"/>
              <a:t>TDA can help us think about this</a:t>
            </a:r>
          </a:p>
          <a:p>
            <a:pPr lvl="1"/>
            <a:r>
              <a:rPr lang="en-US" dirty="0"/>
              <a:t>Identifies features that are persistent across a range of </a:t>
            </a:r>
            <a:r>
              <a:rPr lang="en-US" i="1" dirty="0"/>
              <a:t>scales</a:t>
            </a:r>
          </a:p>
          <a:p>
            <a:r>
              <a:rPr lang="en-US" dirty="0"/>
              <a:t>Scales of what?</a:t>
            </a:r>
          </a:p>
          <a:p>
            <a:pPr lvl="1"/>
            <a:r>
              <a:rPr lang="en-US" dirty="0"/>
              <a:t>Scales of the objects themselves</a:t>
            </a:r>
          </a:p>
          <a:p>
            <a:r>
              <a:rPr lang="en-US" dirty="0"/>
              <a:t>I.e., As the objects are blurred (or as you zoom out) what features are the same across a large range of blurring/zooming?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C4E7-B570-5D4E-8D13-D12ABCAD9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72051-27E3-0049-905D-B1A9291E9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Plot the births and deaths of features on a two-dimensional graph</a:t>
            </a:r>
          </a:p>
          <a:p>
            <a:pPr lvl="1"/>
            <a:r>
              <a:rPr lang="en-US" dirty="0"/>
              <a:t>Horizontal axis: Birth scale</a:t>
            </a:r>
          </a:p>
          <a:p>
            <a:pPr lvl="1"/>
            <a:r>
              <a:rPr lang="en-US" dirty="0"/>
              <a:t>Vertical axis: Death scale</a:t>
            </a:r>
          </a:p>
          <a:p>
            <a:pPr lvl="1"/>
            <a:r>
              <a:rPr lang="en-US" dirty="0"/>
              <a:t>45º line for reference (can’t be </a:t>
            </a:r>
            <a:r>
              <a:rPr lang="en-US"/>
              <a:t>born after you </a:t>
            </a:r>
            <a:r>
              <a:rPr lang="en-US" dirty="0"/>
              <a:t>die!)</a:t>
            </a:r>
          </a:p>
          <a:p>
            <a:r>
              <a:rPr lang="en-US" dirty="0"/>
              <a:t>Helpfulness:</a:t>
            </a:r>
          </a:p>
          <a:p>
            <a:pPr lvl="1"/>
            <a:r>
              <a:rPr lang="en-US" dirty="0"/>
              <a:t>Further from the diagonal = better representative of system</a:t>
            </a:r>
          </a:p>
          <a:p>
            <a:pPr lvl="1"/>
            <a:r>
              <a:rPr lang="en-US" dirty="0"/>
              <a:t>Bootstrapped significance of features</a:t>
            </a:r>
          </a:p>
          <a:p>
            <a:pPr lvl="2"/>
            <a:r>
              <a:rPr lang="en-US" dirty="0"/>
              <a:t>Separate noise from signal!</a:t>
            </a:r>
          </a:p>
          <a:p>
            <a:pPr lvl="1"/>
            <a:r>
              <a:rPr lang="en-US" dirty="0"/>
              <a:t>Bottleneck distance</a:t>
            </a:r>
          </a:p>
          <a:p>
            <a:pPr lvl="2"/>
            <a:r>
              <a:rPr lang="en-US" dirty="0"/>
              <a:t>Measure of similarity for comparing two or more systems</a:t>
            </a:r>
          </a:p>
        </p:txBody>
      </p:sp>
    </p:spTree>
    <p:extLst>
      <p:ext uri="{BB962C8B-B14F-4D97-AF65-F5344CB8AC3E}">
        <p14:creationId xmlns:p14="http://schemas.microsoft.com/office/powerpoint/2010/main" val="4121029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32EA1-BDF4-C440-8B45-498191EB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Diagram: A-B covering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F2755-8C88-1641-B4D1-DA05F63A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B72DE-25E6-CF4C-9AE0-341B9F18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Ricca - SCTLPS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166CAC-056C-0246-A0AA-3CB6CEEDB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54" y="1135894"/>
            <a:ext cx="10425092" cy="52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60DE-8E83-6448-CEDD-E74F6955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Example							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76A4B-48A2-DFB3-A4DB-C50AF2800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from Ricca et al. (2020) – NDSMacro1,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install_github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barneyricca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NDSEntropy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NDSEntropy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win_ent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(pull(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read_csv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("http://bit.ly/NDSMacro1")),5)</a:t>
            </a:r>
          </a:p>
        </p:txBody>
      </p:sp>
    </p:spTree>
    <p:extLst>
      <p:ext uri="{BB962C8B-B14F-4D97-AF65-F5344CB8AC3E}">
        <p14:creationId xmlns:p14="http://schemas.microsoft.com/office/powerpoint/2010/main" val="327251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760E45B-4A86-487C-AE47-DA55A0BB3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1" y="1356519"/>
            <a:ext cx="3931920" cy="639762"/>
          </a:xfrm>
        </p:spPr>
        <p:txBody>
          <a:bodyPr/>
          <a:lstStyle/>
          <a:p>
            <a:r>
              <a:rPr lang="en-US" dirty="0"/>
              <a:t>Objects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028D0F-A8E6-9A47-AACB-C5682B5684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58326" y="1891999"/>
            <a:ext cx="2501153" cy="462069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36F2D11-342D-4DF5-A394-7F3DB2DF8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80" y="1356519"/>
            <a:ext cx="3931920" cy="639762"/>
          </a:xfrm>
        </p:spPr>
        <p:txBody>
          <a:bodyPr/>
          <a:lstStyle/>
          <a:p>
            <a:r>
              <a:rPr lang="en-US" dirty="0"/>
              <a:t>Holes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48DBDDB-9913-E44D-BEC6-AE5E9D8BE7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11077" y="1891999"/>
            <a:ext cx="2363202" cy="4477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7D531D-3026-334D-9D02-27AF8312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79" y="10183"/>
            <a:ext cx="8229600" cy="990600"/>
          </a:xfrm>
        </p:spPr>
        <p:txBody>
          <a:bodyPr anchor="ctr">
            <a:normAutofit/>
          </a:bodyPr>
          <a:lstStyle/>
          <a:p>
            <a:r>
              <a:rPr lang="en-US" dirty="0"/>
              <a:t>A-B Features &amp; Persistence</a:t>
            </a:r>
          </a:p>
        </p:txBody>
      </p:sp>
    </p:spTree>
    <p:extLst>
      <p:ext uri="{BB962C8B-B14F-4D97-AF65-F5344CB8AC3E}">
        <p14:creationId xmlns:p14="http://schemas.microsoft.com/office/powerpoint/2010/main" val="2850747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14A4-5741-AD4D-B94E-911AA1E7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landscapes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5E67F-AC55-4241-9796-0C7C2D37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of a 45º clockwise rotation of the persistence diagram</a:t>
            </a:r>
          </a:p>
          <a:p>
            <a:pPr lvl="1"/>
            <a:r>
              <a:rPr lang="en-US" dirty="0"/>
              <a:t>Vertical lines up from the line birth = death to the features</a:t>
            </a:r>
          </a:p>
          <a:p>
            <a:pPr lvl="1"/>
            <a:r>
              <a:rPr lang="en-US" dirty="0"/>
              <a:t>Horizontal lines right from the feature to the line birth = death</a:t>
            </a:r>
          </a:p>
          <a:p>
            <a:pPr lvl="1"/>
            <a:r>
              <a:rPr lang="en-US" dirty="0"/>
              <a:t>Rotate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279D51E-6DDF-014D-9998-34C9F309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016" y="3363621"/>
            <a:ext cx="8559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13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2AA8-DBEB-E943-8657-D035AC31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EB10F-BFE7-6246-97B3-BEAF2AAE1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Draining a lake</a:t>
            </a:r>
          </a:p>
          <a:p>
            <a:pPr lvl="1"/>
            <a:r>
              <a:rPr lang="en-US"/>
              <a:t>Features: How </a:t>
            </a:r>
            <a:r>
              <a:rPr lang="en-US" dirty="0"/>
              <a:t>many ponds? How many islands?</a:t>
            </a:r>
          </a:p>
          <a:p>
            <a:pPr lvl="1"/>
            <a:r>
              <a:rPr lang="en-US" dirty="0"/>
              <a:t>Really, topologists use levels that increase, not decrease, but the principle is the same</a:t>
            </a:r>
          </a:p>
          <a:p>
            <a:r>
              <a:rPr lang="en-US" dirty="0"/>
              <a:t>Rules</a:t>
            </a:r>
          </a:p>
          <a:p>
            <a:pPr lvl="1"/>
            <a:r>
              <a:rPr lang="en-US" dirty="0"/>
              <a:t>Joining and splitting</a:t>
            </a:r>
          </a:p>
          <a:p>
            <a:pPr lvl="2"/>
            <a:r>
              <a:rPr lang="en-US" dirty="0"/>
              <a:t>Newest feature dies first, as the water level falls</a:t>
            </a:r>
          </a:p>
        </p:txBody>
      </p:sp>
    </p:spTree>
    <p:extLst>
      <p:ext uri="{BB962C8B-B14F-4D97-AF65-F5344CB8AC3E}">
        <p14:creationId xmlns:p14="http://schemas.microsoft.com/office/powerpoint/2010/main" val="689800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1675C-EA2B-FC47-A20D-E4043FEC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 (or time series!)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0782EE-5820-C845-8D2F-B2D7165D0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050" y="2582069"/>
            <a:ext cx="4025900" cy="2489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D4C14-7612-4E46-A46F-FAEA40D2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b="1" dirty="0"/>
              <a:t>Ricca - SCTLPS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2B24C23-C388-5042-B6AD-96B4E0A7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041" y="1600200"/>
            <a:ext cx="789991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3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1675C-EA2B-FC47-A20D-E4043FEC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Flooded: 0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0782EE-5820-C845-8D2F-B2D7165D0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38" y="1600200"/>
            <a:ext cx="8092059" cy="500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1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6CBF-FF93-B542-AB08-FC806C0D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feature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DD1747-C3E2-0F49-B6A0-C65EBBDC7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40" y="1600200"/>
            <a:ext cx="7890764" cy="48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E43B-8084-9340-9E0A-38854A3D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096968-A594-8942-84C3-242A2A2F7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40" y="1600200"/>
            <a:ext cx="7890764" cy="48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9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7FC4-2098-7241-933F-15572E87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622751-6D19-C54E-96C0-985A96A95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40" y="1600200"/>
            <a:ext cx="7890764" cy="48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37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1959-FA1F-6940-A51A-D49A27D4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features (2</a:t>
            </a:r>
            <a:r>
              <a:rPr lang="en-US" baseline="30000" dirty="0"/>
              <a:t>nd</a:t>
            </a:r>
            <a:r>
              <a:rPr lang="en-US" dirty="0"/>
              <a:t> one died)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D73C5F-FC19-C24A-89A3-E7503D23F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40" y="1234440"/>
            <a:ext cx="7890764" cy="48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33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7AA9-B862-4442-834E-43F249DE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result: Births &amp; deaths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6B022-C171-124F-A28F-E81646B80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persistence diagram just as with coverings</a:t>
            </a:r>
          </a:p>
          <a:p>
            <a:endParaRPr lang="en-US" dirty="0"/>
          </a:p>
        </p:txBody>
      </p:sp>
      <p:pic>
        <p:nvPicPr>
          <p:cNvPr id="8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46A8AF-FDF9-8249-9B26-F6F44960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305050"/>
            <a:ext cx="8229600" cy="383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5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1F1F-1038-D4BC-1504-FBE20BC2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CYO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D3BD-5181-406E-59E5-2A01A8BCA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this with NDSMacro1, NDSMacro2, NDSMacro3, and NDSMacro4</a:t>
            </a:r>
          </a:p>
          <a:p>
            <a:pPr lvl="1"/>
            <a:r>
              <a:rPr lang="en-US" dirty="0"/>
              <a:t>Don’t worry about appropriate window size; try 5</a:t>
            </a:r>
          </a:p>
          <a:p>
            <a:pPr lvl="1"/>
            <a:r>
              <a:rPr lang="en-US" dirty="0"/>
              <a:t>Try other window sizes if you wish, too.</a:t>
            </a:r>
          </a:p>
          <a:p>
            <a:pPr lvl="1"/>
            <a:endParaRPr lang="en-US" dirty="0"/>
          </a:p>
          <a:p>
            <a:r>
              <a:rPr lang="en-US" dirty="0"/>
              <a:t>Discussion: How do we know which identified transition points are correct?</a:t>
            </a:r>
          </a:p>
          <a:p>
            <a:r>
              <a:rPr lang="en-US" dirty="0"/>
              <a:t>Discussion: Should we create entropy from distribution of state data or from distribution of dynamics data (a la transition matrix)?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43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FFBEB-BC3A-7449-96DC-DAFEC09F6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0F337-3F04-32D1-BB86-E4245E48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4F5D9-7075-1E43-A9B2-565B6A399F3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199188"/>
            <a:ext cx="4114800" cy="365125"/>
          </a:xfrm>
        </p:spPr>
        <p:txBody>
          <a:bodyPr/>
          <a:lstStyle/>
          <a:p>
            <a:r>
              <a:rPr lang="en-US" sz="1600" b="1" dirty="0"/>
              <a:t>Ricca - SCTLPS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A1C8A-5264-D54E-A74E-93EAB10E51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29388"/>
            <a:ext cx="1066800" cy="3286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>
                <a:solidFill>
                  <a:srgbClr val="F0CC6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EF0D87-5ABE-B343-B75D-D45A57E4556A}" type="slidenum">
              <a:rPr lang="en-US" smtClean="0"/>
              <a:pPr/>
              <a:t>40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2338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F24E-F96D-5547-91F0-35ED60E2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Series: Learning to Walk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7F74-4B6C-5D43-B09D-FC2EA5916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exploratory work I’m doing with Marybeth Grant-</a:t>
            </a:r>
            <a:r>
              <a:rPr lang="en-US" dirty="0" err="1"/>
              <a:t>Buetler</a:t>
            </a:r>
            <a:r>
              <a:rPr lang="en-US" dirty="0"/>
              <a:t> &amp; Richard </a:t>
            </a:r>
            <a:r>
              <a:rPr lang="en-US" dirty="0" err="1"/>
              <a:t>Buetler</a:t>
            </a:r>
            <a:endParaRPr lang="en-US" dirty="0"/>
          </a:p>
          <a:p>
            <a:pPr lvl="1"/>
            <a:r>
              <a:rPr lang="en-US" dirty="0"/>
              <a:t>We looked at these data before</a:t>
            </a:r>
          </a:p>
          <a:p>
            <a:r>
              <a:rPr lang="en-US" dirty="0"/>
              <a:t>Compare infants’ leg motions at different stages of development</a:t>
            </a:r>
          </a:p>
          <a:p>
            <a:pPr lvl="1"/>
            <a:r>
              <a:rPr lang="en-US" dirty="0"/>
              <a:t>Very noisy</a:t>
            </a:r>
          </a:p>
          <a:p>
            <a:pPr lvl="1"/>
            <a:r>
              <a:rPr lang="en-US" dirty="0"/>
              <a:t>TDA can help!</a:t>
            </a:r>
          </a:p>
          <a:p>
            <a:r>
              <a:rPr lang="en-US" dirty="0"/>
              <a:t>Let’s look at some plots</a:t>
            </a:r>
          </a:p>
        </p:txBody>
      </p:sp>
    </p:spTree>
    <p:extLst>
      <p:ext uri="{BB962C8B-B14F-4D97-AF65-F5344CB8AC3E}">
        <p14:creationId xmlns:p14="http://schemas.microsoft.com/office/powerpoint/2010/main" val="1913494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D109-9276-C843-A9EE-41571397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907" y="202910"/>
            <a:ext cx="8229600" cy="990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697FB3-73D8-644E-8328-ABE4263F0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1" y="779930"/>
            <a:ext cx="8239565" cy="56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7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24BC-48EF-0448-882A-99C2A1F0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6CB38-1A36-184E-8C25-3477C830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Zhang et al. (2020). </a:t>
            </a:r>
            <a:r>
              <a:rPr lang="en-US" i="1" dirty="0"/>
              <a:t>Topological portraits of multiscale coordination dynamics</a:t>
            </a:r>
          </a:p>
          <a:p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67C0446-8F26-8A48-88AC-A83E515FC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32050"/>
            <a:ext cx="84074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50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7AFC-990B-B54B-A9DF-152E2BD9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-&gt; RQA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F993-62BB-654F-9A98-2CB95FDAE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Betti</a:t>
            </a:r>
            <a:r>
              <a:rPr lang="en-US" dirty="0"/>
              <a:t> numbers -&gt; Persistence landscape -&gt; RQA</a:t>
            </a:r>
          </a:p>
          <a:p>
            <a:endParaRPr lang="en-US" dirty="0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B6C5577F-D902-6449-A70C-CEF62540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20892"/>
            <a:ext cx="9144000" cy="273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20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2305-BC10-71AC-9601-4BCBB14B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179A9-B8C4-5E01-5411-83200B0F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mini evaluation for the workshop. Your feedback would be appreciated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  <a:hlinkClick r:id="rId2"/>
              </a:rPr>
              <a:t>http://bit.ly/NDSWorkshopSurvey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The GitHub site:</a:t>
            </a:r>
          </a:p>
          <a:p>
            <a:r>
              <a:rPr lang="en-US" dirty="0">
                <a:sym typeface="Wingdings" pitchFamily="2" charset="2"/>
                <a:hlinkClick r:id="rId3"/>
              </a:rPr>
              <a:t>https://github.com/barneyricca/NDSWorkshop</a:t>
            </a: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14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4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62E7-7084-6EA1-51D9-F60DCE30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Cusp Redux: Polynomial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F95C2-507D-4B80-0593-81E91DB0A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Requires:</a:t>
                </a:r>
              </a:p>
              <a:p>
                <a:pPr lvl="1"/>
                <a:r>
                  <a:rPr lang="en-US" dirty="0"/>
                  <a:t>Response at two (close) time points, </a:t>
                </a:r>
                <a:r>
                  <a:rPr lang="en-US" i="1" dirty="0"/>
                  <a:t>Y</a:t>
                </a:r>
                <a:r>
                  <a:rPr lang="en-US" i="1" baseline="-25000" dirty="0"/>
                  <a:t>1</a:t>
                </a:r>
                <a:r>
                  <a:rPr lang="en-US" dirty="0"/>
                  <a:t> and </a:t>
                </a:r>
                <a:r>
                  <a:rPr lang="en-US" i="1" dirty="0"/>
                  <a:t>Y</a:t>
                </a:r>
                <a:r>
                  <a:rPr lang="en-US" i="1" baseline="-25000" dirty="0"/>
                  <a:t>2</a:t>
                </a:r>
              </a:p>
              <a:p>
                <a:pPr lvl="1"/>
                <a:r>
                  <a:rPr lang="en-US" dirty="0"/>
                  <a:t>Bifurcation parameter at time point 1, </a:t>
                </a:r>
                <a:r>
                  <a:rPr lang="en-US" i="1" dirty="0"/>
                  <a:t>a</a:t>
                </a:r>
              </a:p>
              <a:p>
                <a:pPr lvl="1"/>
                <a:r>
                  <a:rPr lang="en-US" dirty="0"/>
                  <a:t>Asymmetry parameter at time point 1, </a:t>
                </a:r>
                <a:r>
                  <a:rPr lang="en-US" i="1" dirty="0"/>
                  <a:t>b</a:t>
                </a:r>
              </a:p>
              <a:p>
                <a:r>
                  <a:rPr lang="en-US" dirty="0"/>
                  <a:t>Then, polynomial regression on computed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(i.e., rescale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and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by Z-scores)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F95C2-507D-4B80-0593-81E91DB0A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32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F38A-A310-90E1-0E81-954880E0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1208-AC5A-2660-D2C2-30F9BAE86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Chen et al. (2014) results</a:t>
            </a:r>
          </a:p>
          <a:p>
            <a:pPr lvl="1"/>
            <a:r>
              <a:rPr lang="en-US" dirty="0"/>
              <a:t>Everything except Cardan’s determinant</a:t>
            </a:r>
          </a:p>
          <a:p>
            <a:pPr lvl="1"/>
            <a:r>
              <a:rPr lang="en-US" dirty="0"/>
              <a:t>Residual analysis!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3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FA41-5C25-48B6-477B-87BBA8A0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Swallowtail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D5C1A-7FC7-1E6A-4655-9C0AE6C85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Guastello</a:t>
            </a:r>
            <a:r>
              <a:rPr lang="en-US" dirty="0"/>
              <a:t> et al. (2018)</a:t>
            </a:r>
          </a:p>
        </p:txBody>
      </p:sp>
    </p:spTree>
    <p:extLst>
      <p:ext uri="{BB962C8B-B14F-4D97-AF65-F5344CB8AC3E}">
        <p14:creationId xmlns:p14="http://schemas.microsoft.com/office/powerpoint/2010/main" val="131901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7E4F-3890-586E-996C-3CD55D86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Butterfly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C88DC-DB32-6901-9D05-E572F566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Guastello</a:t>
            </a:r>
            <a:r>
              <a:rPr lang="en-US" dirty="0"/>
              <a:t> (1985) on student performance</a:t>
            </a:r>
          </a:p>
          <a:p>
            <a:pPr lvl="1"/>
            <a:r>
              <a:rPr lang="en-US" dirty="0"/>
              <a:t>a (first asymmetry)</a:t>
            </a:r>
          </a:p>
          <a:p>
            <a:pPr lvl="1"/>
            <a:r>
              <a:rPr lang="en-US" dirty="0"/>
              <a:t>b (first bifurcation)</a:t>
            </a:r>
          </a:p>
          <a:p>
            <a:pPr lvl="1"/>
            <a:r>
              <a:rPr lang="en-US" dirty="0"/>
              <a:t>c (swallowtail, second asymmetry)</a:t>
            </a:r>
          </a:p>
          <a:p>
            <a:pPr lvl="1"/>
            <a:r>
              <a:rPr lang="en-US" dirty="0"/>
              <a:t>d (butterfly, second bifurcation)</a:t>
            </a:r>
          </a:p>
          <a:p>
            <a:pPr lvl="1"/>
            <a:r>
              <a:rPr lang="en-US" dirty="0"/>
              <a:t>Response: 3 stable levels</a:t>
            </a:r>
          </a:p>
          <a:p>
            <a:pPr lvl="2"/>
            <a:r>
              <a:rPr lang="en-US" dirty="0"/>
              <a:t>a determines bottom v. top two</a:t>
            </a:r>
          </a:p>
          <a:p>
            <a:pPr lvl="2"/>
            <a:r>
              <a:rPr lang="en-US" dirty="0"/>
              <a:t>b determines top v. bottom two</a:t>
            </a:r>
          </a:p>
        </p:txBody>
      </p:sp>
    </p:spTree>
    <p:extLst>
      <p:ext uri="{BB962C8B-B14F-4D97-AF65-F5344CB8AC3E}">
        <p14:creationId xmlns:p14="http://schemas.microsoft.com/office/powerpoint/2010/main" val="201956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3B5D-C6BE-A5CD-3211-6EB12304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Figuring it Out: Catastrophes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3AEDA-74C4-6A71-A2EF-F8951F4A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theoretical moderator variable</a:t>
            </a:r>
          </a:p>
          <a:p>
            <a:pPr lvl="1"/>
            <a:r>
              <a:rPr lang="en-US" dirty="0"/>
              <a:t>How do you usually identify a moderator?</a:t>
            </a:r>
          </a:p>
          <a:p>
            <a:pPr lvl="1"/>
            <a:r>
              <a:rPr lang="en-US" dirty="0"/>
              <a:t>Is this a variable that predicts a second (response) variable by itself?</a:t>
            </a:r>
          </a:p>
          <a:p>
            <a:r>
              <a:rPr lang="en-US" dirty="0"/>
              <a:t>Think about the second (response) variable that has logistic behavior based on a third (asymmetry) variable</a:t>
            </a:r>
          </a:p>
          <a:p>
            <a:pPr lvl="1"/>
            <a:r>
              <a:rPr lang="en-US" dirty="0"/>
              <a:t>Is there hysteresis?</a:t>
            </a:r>
          </a:p>
          <a:p>
            <a:pPr lvl="1"/>
            <a:r>
              <a:rPr lang="en-US" dirty="0"/>
              <a:t>What causes the stuck-ness?</a:t>
            </a:r>
          </a:p>
          <a:p>
            <a:r>
              <a:rPr lang="en-US" dirty="0"/>
              <a:t>There’s a catastrophe!</a:t>
            </a:r>
          </a:p>
        </p:txBody>
      </p:sp>
    </p:spTree>
    <p:extLst>
      <p:ext uri="{BB962C8B-B14F-4D97-AF65-F5344CB8AC3E}">
        <p14:creationId xmlns:p14="http://schemas.microsoft.com/office/powerpoint/2010/main" val="2854309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HIH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HIHR" id="{48C584A8-A8CB-8F47-BE43-9A5D46DAA6E8}" vid="{40507951-2E70-6E45-98F0-1FE7E77759A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4505</TotalTime>
  <Words>1642</Words>
  <Application>Microsoft Office PowerPoint</Application>
  <PresentationFormat>Widescreen</PresentationFormat>
  <Paragraphs>238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HelveticaNeueLT Std Thin</vt:lpstr>
      <vt:lpstr>Symbol</vt:lpstr>
      <vt:lpstr>Office Theme</vt:lpstr>
      <vt:lpstr>LHIHR</vt:lpstr>
      <vt:lpstr>Nonlinear Dynamical Systems Workshop</vt:lpstr>
      <vt:lpstr>Overview         (8:30)</vt:lpstr>
      <vt:lpstr>Entropy Example       </vt:lpstr>
      <vt:lpstr>Entropy CYO</vt:lpstr>
      <vt:lpstr>Cusp Redux: Polynomial Regression</vt:lpstr>
      <vt:lpstr>Cusp Example</vt:lpstr>
      <vt:lpstr>Swallowtail Example</vt:lpstr>
      <vt:lpstr>Butterfly Example</vt:lpstr>
      <vt:lpstr>Figuring it Out: Catastrophes</vt:lpstr>
      <vt:lpstr>Break        (10:00)</vt:lpstr>
      <vt:lpstr>Panel Data        </vt:lpstr>
      <vt:lpstr>Panel Data</vt:lpstr>
      <vt:lpstr>Networks and Panel Data</vt:lpstr>
      <vt:lpstr>Network Analyses</vt:lpstr>
      <vt:lpstr>Markov revisited       </vt:lpstr>
      <vt:lpstr>Lunch        (11:30)</vt:lpstr>
      <vt:lpstr>Topological Data Analysis</vt:lpstr>
      <vt:lpstr>Topology</vt:lpstr>
      <vt:lpstr>Three important concepts</vt:lpstr>
      <vt:lpstr>Betti numbers</vt:lpstr>
      <vt:lpstr>A donut and a coffee cup</vt:lpstr>
      <vt:lpstr>A donut and a coffee cup</vt:lpstr>
      <vt:lpstr>A donut and a coffee cup</vt:lpstr>
      <vt:lpstr>A donut and a coffee cup</vt:lpstr>
      <vt:lpstr>Betti Example</vt:lpstr>
      <vt:lpstr>Betti Example</vt:lpstr>
      <vt:lpstr>Persistent homology</vt:lpstr>
      <vt:lpstr>Persistence diagrams</vt:lpstr>
      <vt:lpstr>Persistence Diagram: A-B covering</vt:lpstr>
      <vt:lpstr>A-B Features &amp; Persistence</vt:lpstr>
      <vt:lpstr>Persistence landscapes</vt:lpstr>
      <vt:lpstr>Level sets</vt:lpstr>
      <vt:lpstr>Landscape (or time series!)</vt:lpstr>
      <vt:lpstr>Flooded: 0 features</vt:lpstr>
      <vt:lpstr>One feature</vt:lpstr>
      <vt:lpstr>Two features</vt:lpstr>
      <vt:lpstr>Three features</vt:lpstr>
      <vt:lpstr>Two features (2nd one died)</vt:lpstr>
      <vt:lpstr>Final result: Births &amp; deaths</vt:lpstr>
      <vt:lpstr>Examples</vt:lpstr>
      <vt:lpstr>Time Series: Learning to Walk</vt:lpstr>
      <vt:lpstr>PowerPoint Presentation</vt:lpstr>
      <vt:lpstr>Multiple time series</vt:lpstr>
      <vt:lpstr>TDA -&gt; RQA</vt:lpstr>
      <vt:lpstr>Workshop Evaluation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Taylor</dc:creator>
  <cp:lastModifiedBy>Bernard Ricca</cp:lastModifiedBy>
  <cp:revision>63</cp:revision>
  <dcterms:created xsi:type="dcterms:W3CDTF">2021-02-17T16:30:38Z</dcterms:created>
  <dcterms:modified xsi:type="dcterms:W3CDTF">2022-05-20T21:45:55Z</dcterms:modified>
</cp:coreProperties>
</file>